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60" r:id="rId5"/>
    <p:sldId id="259" r:id="rId6"/>
    <p:sldId id="261" r:id="rId7"/>
    <p:sldId id="288" r:id="rId8"/>
    <p:sldId id="262" r:id="rId9"/>
    <p:sldId id="263" r:id="rId10"/>
    <p:sldId id="264" r:id="rId11"/>
    <p:sldId id="265" r:id="rId12"/>
    <p:sldId id="277" r:id="rId13"/>
    <p:sldId id="266" r:id="rId14"/>
    <p:sldId id="280" r:id="rId15"/>
    <p:sldId id="281" r:id="rId16"/>
    <p:sldId id="267" r:id="rId17"/>
    <p:sldId id="278" r:id="rId18"/>
    <p:sldId id="279" r:id="rId19"/>
    <p:sldId id="282" r:id="rId20"/>
    <p:sldId id="283" r:id="rId21"/>
    <p:sldId id="269" r:id="rId22"/>
    <p:sldId id="271" r:id="rId23"/>
    <p:sldId id="272" r:id="rId24"/>
    <p:sldId id="285" r:id="rId25"/>
    <p:sldId id="287" r:id="rId26"/>
    <p:sldId id="273" r:id="rId27"/>
    <p:sldId id="286" r:id="rId28"/>
    <p:sldId id="284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89" autoAdjust="0"/>
  </p:normalViewPr>
  <p:slideViewPr>
    <p:cSldViewPr snapToGrid="0">
      <p:cViewPr>
        <p:scale>
          <a:sx n="91" d="100"/>
          <a:sy n="91" d="100"/>
        </p:scale>
        <p:origin x="-9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303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Finding the Optimal Switch Box Topology for an </a:t>
            </a:r>
            <a:r>
              <a:rPr lang="en-US" smtClean="0"/>
              <a:t>FPGA Interconnect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12/6/2011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rlpvlsi.ece.virginia.edu/biblio/author/91" TargetMode="External"/><Relationship Id="rId3" Type="http://schemas.openxmlformats.org/officeDocument/2006/relationships/hyperlink" Target="http://rlpvlsi.ece.virginia.edu/biblio/author/109" TargetMode="External"/><Relationship Id="rId7" Type="http://schemas.openxmlformats.org/officeDocument/2006/relationships/hyperlink" Target="http://rlpvlsi.ece.virginia.edu/content/flexible-circuits-and-architectures-ultra-low-power" TargetMode="External"/><Relationship Id="rId2" Type="http://schemas.openxmlformats.org/officeDocument/2006/relationships/hyperlink" Target="http://rlpvlsi.ece.virginia.edu/biblio/author/9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lpvlsi.ece.virginia.edu/biblio/author/112" TargetMode="External"/><Relationship Id="rId5" Type="http://schemas.openxmlformats.org/officeDocument/2006/relationships/hyperlink" Target="http://rlpvlsi.ece.virginia.edu/biblio/author/111" TargetMode="External"/><Relationship Id="rId4" Type="http://schemas.openxmlformats.org/officeDocument/2006/relationships/hyperlink" Target="http://rlpvlsi.ece.virginia.edu/biblio/author/110" TargetMode="External"/><Relationship Id="rId9" Type="http://schemas.openxmlformats.org/officeDocument/2006/relationships/hyperlink" Target="http://rlpvlsi.ece.virginia.edu/content/sub-threshold-fpga-low-swing-dual-vdd-interconnect-90nm-cmos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444372" cy="4599916"/>
          </a:xfrm>
        </p:spPr>
        <p:txBody>
          <a:bodyPr>
            <a:normAutofit/>
          </a:bodyPr>
          <a:lstStyle/>
          <a:p>
            <a:r>
              <a:rPr lang="en-US" dirty="0" smtClean="0"/>
              <a:t>Finding the Optimal Switch Box Topology for an FPGA Interconnect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Seyi</a:t>
            </a:r>
            <a:r>
              <a:rPr lang="en-US" dirty="0" smtClean="0"/>
              <a:t> </a:t>
            </a:r>
            <a:r>
              <a:rPr lang="en-US" dirty="0" err="1" smtClean="0"/>
              <a:t>Ayorinde</a:t>
            </a:r>
            <a:endParaRPr lang="en-US" dirty="0" smtClean="0"/>
          </a:p>
          <a:p>
            <a:r>
              <a:rPr lang="en-US" dirty="0" err="1" smtClean="0"/>
              <a:t>Pooja</a:t>
            </a:r>
            <a:r>
              <a:rPr lang="en-US" dirty="0" smtClean="0"/>
              <a:t> Paul </a:t>
            </a:r>
            <a:r>
              <a:rPr lang="en-US" dirty="0" err="1" smtClean="0"/>
              <a:t>Chaudhury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Circuit</a:t>
            </a:r>
            <a:endParaRPr lang="en-US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Delay – after each Switch</a:t>
            </a:r>
          </a:p>
          <a:p>
            <a:r>
              <a:rPr lang="en-US" dirty="0" smtClean="0"/>
              <a:t>Energy – Drawn from VDD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114105" y="2243959"/>
            <a:ext cx="1008994" cy="846083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2370094" y="3702267"/>
            <a:ext cx="357351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727445" y="3394836"/>
            <a:ext cx="877613" cy="546538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2091569" y="2653861"/>
            <a:ext cx="341585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391115" y="2667000"/>
            <a:ext cx="0" cy="1032641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610324" y="3668105"/>
            <a:ext cx="341585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983395" y="3410606"/>
            <a:ext cx="877613" cy="546538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4866274" y="3683875"/>
            <a:ext cx="341585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348257" y="3394836"/>
            <a:ext cx="877613" cy="546538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7231136" y="3668105"/>
            <a:ext cx="341585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27634" y="3689135"/>
            <a:ext cx="341585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207859" y="3683875"/>
            <a:ext cx="835599" cy="526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572721" y="3394836"/>
            <a:ext cx="0" cy="562308"/>
          </a:xfrm>
          <a:prstGeom prst="line">
            <a:avLst/>
          </a:prstGeom>
          <a:ln cmpd="sng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572721" y="3394836"/>
            <a:ext cx="562296" cy="307431"/>
          </a:xfrm>
          <a:prstGeom prst="line">
            <a:avLst/>
          </a:prstGeom>
          <a:ln cmpd="sng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7572721" y="3702267"/>
            <a:ext cx="562296" cy="254877"/>
          </a:xfrm>
          <a:prstGeom prst="line">
            <a:avLst/>
          </a:prstGeom>
          <a:ln cmpd="sng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135017" y="3597164"/>
            <a:ext cx="164224" cy="173421"/>
          </a:xfrm>
          <a:prstGeom prst="ellipse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727445" y="3388851"/>
            <a:ext cx="882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SWITCH-1</a:t>
            </a:r>
            <a:endParaRPr lang="en-US" sz="1600" dirty="0"/>
          </a:p>
        </p:txBody>
      </p:sp>
      <p:sp>
        <p:nvSpPr>
          <p:cNvPr id="46" name="Rectangle 45"/>
          <p:cNvSpPr/>
          <p:nvPr/>
        </p:nvSpPr>
        <p:spPr>
          <a:xfrm>
            <a:off x="3951909" y="3367821"/>
            <a:ext cx="909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SWITCH-2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6275345" y="3386051"/>
            <a:ext cx="9505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SWITCH-10</a:t>
            </a:r>
            <a:endParaRPr lang="en-US" sz="16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853869" y="2961283"/>
            <a:ext cx="0" cy="517635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572721" y="2522483"/>
            <a:ext cx="814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510952" y="2412119"/>
            <a:ext cx="882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Inverter Load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1267162" y="2371803"/>
            <a:ext cx="9505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INPUT SIGNAL</a:t>
            </a: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Simplified Model of Interconnect</a:t>
            </a:r>
          </a:p>
          <a:p>
            <a:pPr lvl="1"/>
            <a:r>
              <a:rPr lang="en-US" dirty="0" smtClean="0"/>
              <a:t>Ideal Wiring</a:t>
            </a:r>
          </a:p>
          <a:p>
            <a:pPr lvl="1"/>
            <a:r>
              <a:rPr lang="en-US" dirty="0" smtClean="0"/>
              <a:t>No Leaky Off-path Branches</a:t>
            </a:r>
          </a:p>
          <a:p>
            <a:pPr lvl="1"/>
            <a:r>
              <a:rPr lang="en-US" dirty="0" smtClean="0"/>
              <a:t>Ideal Input Signal</a:t>
            </a:r>
          </a:p>
          <a:p>
            <a:pPr lvl="1"/>
            <a:r>
              <a:rPr lang="en-US" dirty="0" smtClean="0"/>
              <a:t>Simple Inverter Load</a:t>
            </a:r>
          </a:p>
          <a:p>
            <a:endParaRPr lang="en-US" dirty="0" smtClean="0"/>
          </a:p>
          <a:p>
            <a:r>
              <a:rPr lang="en-US" dirty="0" smtClean="0"/>
              <a:t>Other Possible Topologies</a:t>
            </a:r>
          </a:p>
          <a:p>
            <a:endParaRPr lang="en-US" dirty="0" smtClean="0"/>
          </a:p>
          <a:p>
            <a:r>
              <a:rPr lang="en-US" dirty="0" smtClean="0"/>
              <a:t>Delay measurement – 50%-50%</a:t>
            </a:r>
          </a:p>
          <a:p>
            <a:endParaRPr lang="en-US" dirty="0" smtClean="0"/>
          </a:p>
          <a:p>
            <a:r>
              <a:rPr lang="en-US" dirty="0" smtClean="0"/>
              <a:t>Energy Measurement –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drawn</a:t>
            </a:r>
            <a:r>
              <a:rPr lang="en-US" dirty="0" smtClean="0"/>
              <a:t> x VDD x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Signal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Propagation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728" y="1384258"/>
            <a:ext cx="5939790" cy="446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724400" y="3137338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Pass Gate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8580" y="3957146"/>
            <a:ext cx="176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Tri-State Inverter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35516" y="5018690"/>
            <a:ext cx="1890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Transmission Gate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29806" y="1918139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Input Signal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Propagation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728" y="1384258"/>
            <a:ext cx="5939790" cy="446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334814" y="2974428"/>
            <a:ext cx="5665076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34814" y="3452648"/>
            <a:ext cx="57491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303283" y="2984938"/>
            <a:ext cx="10510" cy="47296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24911" y="2291255"/>
            <a:ext cx="1207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full </a:t>
            </a:r>
          </a:p>
          <a:p>
            <a:r>
              <a:rPr lang="en-US" dirty="0" smtClean="0"/>
              <a:t>VDD Swing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734910" y="3137338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Pass Gate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Propagation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728" y="1384258"/>
            <a:ext cx="5939790" cy="446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3541986" y="2060028"/>
            <a:ext cx="0" cy="44038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98882" y="3121572"/>
            <a:ext cx="0" cy="336331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541986" y="6159062"/>
            <a:ext cx="651642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88220" y="6022428"/>
            <a:ext cx="239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 Propagation Delay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24400" y="3137338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Pass Gate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Propagation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728" y="1384258"/>
            <a:ext cx="5939790" cy="446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398580" y="3957146"/>
            <a:ext cx="176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Tri-State Inverter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3366" y="5980387"/>
            <a:ext cx="7691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Tri State Inverters – Good for High Performance Applications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Draw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7333" y="1400503"/>
            <a:ext cx="5356336" cy="451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41986" y="6222123"/>
            <a:ext cx="185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Switching Current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722180" y="5097517"/>
            <a:ext cx="987972" cy="107205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412828" y="5244663"/>
            <a:ext cx="1408386" cy="96695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Draw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7333" y="1400503"/>
            <a:ext cx="5356336" cy="451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52496" y="6232633"/>
            <a:ext cx="2488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Leakage &amp; Static Current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 flipV="1">
            <a:off x="2648608" y="6411311"/>
            <a:ext cx="903888" cy="598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 flipV="1">
            <a:off x="6040741" y="6411311"/>
            <a:ext cx="748942" cy="598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659117" y="5959366"/>
            <a:ext cx="0" cy="89863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21062" y="5959366"/>
            <a:ext cx="0" cy="89863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Draw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7333" y="1400503"/>
            <a:ext cx="5356336" cy="451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82206" y="4593019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Pass Gate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 flipV="1">
            <a:off x="3899338" y="4361793"/>
            <a:ext cx="882868" cy="41589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45116" y="3168867"/>
            <a:ext cx="1890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Transmission Gate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4099034" y="3353533"/>
            <a:ext cx="846082" cy="41968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16620" y="4882053"/>
            <a:ext cx="964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Tri-State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H="1" flipV="1">
            <a:off x="3058521" y="4046483"/>
            <a:ext cx="340315" cy="83557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Draw in </a:t>
            </a:r>
            <a:br>
              <a:rPr lang="en-US" dirty="0" smtClean="0"/>
            </a:br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7333" y="1400503"/>
            <a:ext cx="5356336" cy="451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45116" y="3168867"/>
            <a:ext cx="1890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Transmission Gate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4099034" y="3353533"/>
            <a:ext cx="846082" cy="41968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47037" y="6053959"/>
            <a:ext cx="7016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Transmission Gates – Good for Low Power Applications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6153" y="1325880"/>
            <a:ext cx="2977476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Field Programmable Gate Array</a:t>
            </a:r>
          </a:p>
          <a:p>
            <a:endParaRPr lang="en-US" dirty="0" smtClean="0"/>
          </a:p>
          <a:p>
            <a:r>
              <a:rPr lang="en-US" dirty="0" smtClean="0"/>
              <a:t>Reconfigurable Circuit</a:t>
            </a:r>
          </a:p>
          <a:p>
            <a:endParaRPr lang="en-US" dirty="0" smtClean="0"/>
          </a:p>
          <a:p>
            <a:r>
              <a:rPr lang="en-US" dirty="0" smtClean="0"/>
              <a:t>Configurable Logic Blocks (CLBs)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3549" y="1785577"/>
            <a:ext cx="3730625" cy="351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572000" y="542862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Calhoun et al.: Flexible Circuits and Architectures for Ultralow Power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E-D Curves for Switches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2055" y="1292772"/>
            <a:ext cx="7851228" cy="556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3163614" y="2932386"/>
            <a:ext cx="3352800" cy="2543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0373" y="3794235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Increasing VDD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are PGs so bad?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PGs cannot pass good ‘1s’</a:t>
            </a:r>
          </a:p>
          <a:p>
            <a:pPr lvl="1"/>
            <a:r>
              <a:rPr lang="en-US" dirty="0" smtClean="0"/>
              <a:t>Lower Current during High Phase (increased Delay)</a:t>
            </a:r>
          </a:p>
          <a:p>
            <a:pPr lvl="1"/>
            <a:r>
              <a:rPr lang="en-US" dirty="0" smtClean="0"/>
              <a:t>Increased Static Current  (increased Energy Drawn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PGs could pull good 1’s:</a:t>
            </a:r>
          </a:p>
          <a:p>
            <a:pPr lvl="1"/>
            <a:r>
              <a:rPr lang="en-US" dirty="0" smtClean="0"/>
              <a:t>Comparable to TXs, but w/ less area (good)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Solution – Boost Gate Voltage of Pass Gate (</a:t>
            </a:r>
            <a:r>
              <a:rPr lang="en-US" sz="4400" dirty="0" err="1" smtClean="0"/>
              <a:t>VDDc</a:t>
            </a:r>
            <a:r>
              <a:rPr lang="en-US" sz="4400" dirty="0" smtClean="0"/>
              <a:t>)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531" y="1260384"/>
            <a:ext cx="7304690" cy="548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Changing </a:t>
            </a:r>
            <a:r>
              <a:rPr lang="en-US" dirty="0" err="1" smtClean="0"/>
              <a:t>VDDc</a:t>
            </a:r>
            <a:r>
              <a:rPr lang="en-US" dirty="0" smtClean="0"/>
              <a:t> - PGs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184635" y="2301766"/>
            <a:ext cx="4529958" cy="33948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07421" y="4078014"/>
            <a:ext cx="170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Increasing </a:t>
            </a:r>
            <a:r>
              <a:rPr lang="en-US" dirty="0" err="1" smtClean="0"/>
              <a:t>VDDc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41379" y="2564523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VDD = 0.3V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E-D Curves Revisited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56" y="1240221"/>
            <a:ext cx="8208651" cy="532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743200" y="2301766"/>
            <a:ext cx="3373821" cy="25540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29352" y="3457903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Increasing VDD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Drawn Revisited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1318" y="1481959"/>
            <a:ext cx="6944710" cy="469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75034" y="2995448"/>
            <a:ext cx="190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Boosted Pass Gate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8551" y="4156841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Pass Gate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>
            <a:stCxn id="7" idx="2"/>
          </p:cNvCxnSpPr>
          <p:nvPr/>
        </p:nvCxnSpPr>
        <p:spPr>
          <a:xfrm flipH="1">
            <a:off x="3520966" y="3364780"/>
            <a:ext cx="7118" cy="250779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0"/>
          </p:cNvCxnSpPr>
          <p:nvPr/>
        </p:nvCxnSpPr>
        <p:spPr>
          <a:xfrm flipH="1" flipV="1">
            <a:off x="2606566" y="3899338"/>
            <a:ext cx="274794" cy="257503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Drawn Revisited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1318" y="1481959"/>
            <a:ext cx="6944710" cy="469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81296" y="4056993"/>
            <a:ext cx="190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Boosted Pass Gate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4813" y="2906110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Pass Gate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>
            <a:stCxn id="7" idx="0"/>
          </p:cNvCxnSpPr>
          <p:nvPr/>
        </p:nvCxnSpPr>
        <p:spPr>
          <a:xfrm flipH="1" flipV="1">
            <a:off x="6306207" y="3741683"/>
            <a:ext cx="28139" cy="31531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</p:cNvCxnSpPr>
          <p:nvPr/>
        </p:nvCxnSpPr>
        <p:spPr>
          <a:xfrm flipH="1">
            <a:off x="5517931" y="3275442"/>
            <a:ext cx="169691" cy="32960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5042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u="sng" dirty="0" smtClean="0"/>
              <a:t>Pass Gates w/ Dual VDD Scheme </a:t>
            </a:r>
            <a:r>
              <a:rPr lang="en-US" sz="3200" dirty="0" smtClean="0"/>
              <a:t>– Good for </a:t>
            </a:r>
            <a:r>
              <a:rPr lang="en-US" sz="3200" u="sng" dirty="0" smtClean="0"/>
              <a:t>High Performance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u="sng" dirty="0" smtClean="0"/>
              <a:t>Transmission Gates</a:t>
            </a:r>
            <a:r>
              <a:rPr lang="en-US" sz="3200" dirty="0" smtClean="0"/>
              <a:t> – Good for </a:t>
            </a:r>
            <a:r>
              <a:rPr lang="en-US" sz="3200" u="sng" dirty="0" smtClean="0"/>
              <a:t>Low Energy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5042338"/>
          </a:xfrm>
        </p:spPr>
        <p:txBody>
          <a:bodyPr>
            <a:normAutofit/>
          </a:bodyPr>
          <a:lstStyle/>
          <a:p>
            <a:r>
              <a:rPr lang="en-US" dirty="0" smtClean="0"/>
              <a:t>Different Optimization of </a:t>
            </a:r>
            <a:r>
              <a:rPr lang="en-US" dirty="0" err="1" smtClean="0"/>
              <a:t>VDDc</a:t>
            </a:r>
            <a:endParaRPr lang="en-US" dirty="0" smtClean="0"/>
          </a:p>
          <a:p>
            <a:pPr lvl="1"/>
            <a:r>
              <a:rPr lang="en-US" dirty="0" smtClean="0"/>
              <a:t>Minimize Static Current</a:t>
            </a:r>
          </a:p>
          <a:p>
            <a:endParaRPr lang="en-US" dirty="0" smtClean="0"/>
          </a:p>
          <a:p>
            <a:r>
              <a:rPr lang="en-US" dirty="0" smtClean="0"/>
              <a:t>Dual-VDD Schemes for other topologies</a:t>
            </a:r>
          </a:p>
          <a:p>
            <a:endParaRPr lang="en-US" dirty="0" smtClean="0"/>
          </a:p>
          <a:p>
            <a:r>
              <a:rPr lang="en-US" dirty="0" smtClean="0"/>
              <a:t>Other Switch Topologies</a:t>
            </a:r>
          </a:p>
          <a:p>
            <a:endParaRPr lang="en-US" dirty="0" smtClean="0"/>
          </a:p>
          <a:p>
            <a:r>
              <a:rPr lang="en-US" dirty="0" smtClean="0"/>
              <a:t>More intricate interconnect model</a:t>
            </a:r>
          </a:p>
          <a:p>
            <a:pPr lvl="1"/>
            <a:r>
              <a:rPr lang="en-US" dirty="0" smtClean="0"/>
              <a:t>Wire resistance and capacitance</a:t>
            </a:r>
            <a:r>
              <a:rPr lang="en-US" smtClean="0"/>
              <a:t>, non-ideal signals, etc.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[1] </a:t>
            </a:r>
            <a:r>
              <a:rPr lang="en-US" sz="2000" dirty="0" smtClean="0">
                <a:hlinkClick r:id="rId2"/>
              </a:rPr>
              <a:t>Calhoun, B. H.</a:t>
            </a:r>
            <a:r>
              <a:rPr lang="en-US" sz="2000" dirty="0" smtClean="0"/>
              <a:t>, </a:t>
            </a:r>
            <a:r>
              <a:rPr lang="en-US" sz="2000" dirty="0" smtClean="0">
                <a:hlinkClick r:id="rId3"/>
              </a:rPr>
              <a:t>J. Ryan</a:t>
            </a:r>
            <a:r>
              <a:rPr lang="en-US" sz="2000" dirty="0" smtClean="0"/>
              <a:t>, </a:t>
            </a:r>
            <a:r>
              <a:rPr lang="en-US" sz="2000" dirty="0" smtClean="0">
                <a:hlinkClick r:id="rId4"/>
              </a:rPr>
              <a:t>S. </a:t>
            </a:r>
            <a:r>
              <a:rPr lang="en-US" sz="2000" dirty="0" err="1" smtClean="0">
                <a:hlinkClick r:id="rId4"/>
              </a:rPr>
              <a:t>Khanna</a:t>
            </a:r>
            <a:r>
              <a:rPr lang="en-US" sz="2000" dirty="0" smtClean="0"/>
              <a:t>, </a:t>
            </a:r>
            <a:r>
              <a:rPr lang="en-US" sz="2000" dirty="0" smtClean="0">
                <a:hlinkClick r:id="rId5"/>
              </a:rPr>
              <a:t>M. </a:t>
            </a:r>
            <a:r>
              <a:rPr lang="en-US" sz="2000" dirty="0" err="1" smtClean="0">
                <a:hlinkClick r:id="rId5"/>
              </a:rPr>
              <a:t>Putic</a:t>
            </a:r>
            <a:r>
              <a:rPr lang="en-US" sz="2000" dirty="0" smtClean="0"/>
              <a:t>, and </a:t>
            </a:r>
            <a:r>
              <a:rPr lang="en-US" sz="2000" dirty="0" smtClean="0">
                <a:hlinkClick r:id="rId6"/>
              </a:rPr>
              <a:t>J. </a:t>
            </a:r>
            <a:r>
              <a:rPr lang="en-US" sz="2000" dirty="0" err="1" smtClean="0">
                <a:hlinkClick r:id="rId6"/>
              </a:rPr>
              <a:t>Lach</a:t>
            </a:r>
            <a:r>
              <a:rPr lang="en-US" sz="2000" dirty="0" smtClean="0"/>
              <a:t>, "</a:t>
            </a:r>
            <a:r>
              <a:rPr lang="en-US" sz="2000" b="1" dirty="0" smtClean="0">
                <a:hlinkClick r:id="rId7"/>
              </a:rPr>
              <a:t>Flexible Circuits and Architectures for Ultra Low Power</a:t>
            </a:r>
            <a:r>
              <a:rPr lang="en-US" sz="2000" dirty="0" smtClean="0"/>
              <a:t>", </a:t>
            </a:r>
            <a:r>
              <a:rPr lang="en-US" sz="2000" i="1" dirty="0" smtClean="0"/>
              <a:t>Proceedings of the IEEE</a:t>
            </a:r>
            <a:r>
              <a:rPr lang="en-US" sz="2000" dirty="0" smtClean="0"/>
              <a:t>, vol. 98, pp. 267-282, 02/2010. </a:t>
            </a:r>
          </a:p>
          <a:p>
            <a:pPr>
              <a:buNone/>
            </a:pPr>
            <a:r>
              <a:rPr lang="en-US" sz="2000" dirty="0" smtClean="0"/>
              <a:t>[2] </a:t>
            </a:r>
            <a:r>
              <a:rPr lang="en-US" sz="2000" dirty="0" smtClean="0">
                <a:hlinkClick r:id="rId8"/>
              </a:rPr>
              <a:t>Ryan, J. F.</a:t>
            </a:r>
            <a:r>
              <a:rPr lang="en-US" sz="2000" dirty="0" smtClean="0"/>
              <a:t>, and </a:t>
            </a:r>
            <a:r>
              <a:rPr lang="en-US" sz="2000" dirty="0" smtClean="0">
                <a:hlinkClick r:id="rId2"/>
              </a:rPr>
              <a:t>B. H. Calhoun</a:t>
            </a:r>
            <a:r>
              <a:rPr lang="en-US" sz="2000" dirty="0" smtClean="0"/>
              <a:t>, "</a:t>
            </a:r>
            <a:r>
              <a:rPr lang="en-US" sz="2000" b="1" dirty="0" smtClean="0">
                <a:hlinkClick r:id="rId9"/>
              </a:rPr>
              <a:t>A Sub-Threshold FPGA with Low-Swing Dual-VDD Interconnect in 90nm CMOS</a:t>
            </a:r>
            <a:r>
              <a:rPr lang="en-US" sz="2000" dirty="0" smtClean="0"/>
              <a:t>", </a:t>
            </a:r>
            <a:r>
              <a:rPr lang="en-US" sz="2000" i="1" dirty="0" smtClean="0"/>
              <a:t>Custom Integrated Circuits Conference (CICC)</a:t>
            </a:r>
            <a:r>
              <a:rPr lang="en-US" sz="2000" dirty="0" smtClean="0"/>
              <a:t>, 20/09/2010. 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Interconnect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6153" y="1325880"/>
            <a:ext cx="2977476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Wires</a:t>
            </a:r>
          </a:p>
          <a:p>
            <a:endParaRPr lang="en-US" dirty="0" smtClean="0"/>
          </a:p>
          <a:p>
            <a:r>
              <a:rPr lang="en-US" dirty="0" smtClean="0"/>
              <a:t>Connection Boxes (CBs)</a:t>
            </a:r>
          </a:p>
          <a:p>
            <a:endParaRPr lang="en-US" dirty="0" smtClean="0"/>
          </a:p>
          <a:p>
            <a:r>
              <a:rPr lang="en-US" dirty="0" smtClean="0"/>
              <a:t>Switch Boxes (SBs) 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9241" y="1119933"/>
            <a:ext cx="4618203" cy="460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435366" y="577546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Calhoun et al.: Flexible Circuits and Architectures for Ultralow Power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FPGAs?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6153" y="1325880"/>
            <a:ext cx="7654578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500" dirty="0" smtClean="0"/>
              <a:t>Best of Both Worlds</a:t>
            </a:r>
          </a:p>
          <a:p>
            <a:pPr>
              <a:buNone/>
            </a:pPr>
            <a:endParaRPr lang="en-US" sz="3500" dirty="0" smtClean="0"/>
          </a:p>
          <a:p>
            <a:r>
              <a:rPr lang="en-US" dirty="0" smtClean="0"/>
              <a:t>Application-Specific Integrated Circuits (ASICs)</a:t>
            </a:r>
          </a:p>
          <a:p>
            <a:pPr lvl="1"/>
            <a:r>
              <a:rPr lang="en-US" sz="2200" dirty="0" smtClean="0"/>
              <a:t>Very Efficient, not very flexible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General Purpose Processors</a:t>
            </a:r>
          </a:p>
          <a:p>
            <a:pPr lvl="1"/>
            <a:r>
              <a:rPr lang="en-US" sz="2200" dirty="0" smtClean="0"/>
              <a:t>Very flexible, very inefficient</a:t>
            </a:r>
          </a:p>
          <a:p>
            <a:endParaRPr lang="en-US" dirty="0" smtClean="0"/>
          </a:p>
          <a:p>
            <a:r>
              <a:rPr lang="en-US" dirty="0" smtClean="0"/>
              <a:t>FPGAs </a:t>
            </a:r>
          </a:p>
          <a:p>
            <a:pPr lvl="1"/>
            <a:r>
              <a:rPr lang="en-US" sz="2800" dirty="0" smtClean="0"/>
              <a:t>Much more efficient than GPPs, </a:t>
            </a:r>
          </a:p>
          <a:p>
            <a:pPr lvl="1"/>
            <a:r>
              <a:rPr lang="en-US" sz="2800" dirty="0" smtClean="0"/>
              <a:t>Much more flexible than ASICs (reconfigurable)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Interconnect –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199"/>
            <a:ext cx="7924800" cy="508437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Large source of Delay, Energy, and Area</a:t>
            </a:r>
          </a:p>
          <a:p>
            <a:pPr lvl="1"/>
            <a:r>
              <a:rPr lang="en-US" sz="2200" dirty="0" err="1" smtClean="0"/>
              <a:t>Parasitics</a:t>
            </a:r>
            <a:r>
              <a:rPr lang="en-US" sz="2200" dirty="0" smtClean="0"/>
              <a:t> in Interconnect – 25x-50x of an inverter</a:t>
            </a:r>
          </a:p>
          <a:p>
            <a:pPr lvl="1"/>
            <a:r>
              <a:rPr lang="en-US" sz="2200" dirty="0" smtClean="0"/>
              <a:t>60-70% of Power Dissipation</a:t>
            </a:r>
          </a:p>
          <a:p>
            <a:pPr lvl="1"/>
            <a:r>
              <a:rPr lang="en-US" sz="2200" dirty="0" smtClean="0"/>
              <a:t>75% of Area [1]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Multiple areas where interconnect can be optimized</a:t>
            </a:r>
          </a:p>
          <a:p>
            <a:pPr lvl="1"/>
            <a:r>
              <a:rPr lang="en-US" sz="2200" dirty="0" smtClean="0"/>
              <a:t>Wiring, Connection Boxes, Switch Boxes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800" dirty="0" smtClean="0"/>
              <a:t>Our goal:</a:t>
            </a:r>
          </a:p>
          <a:p>
            <a:pPr>
              <a:buNone/>
            </a:pPr>
            <a:r>
              <a:rPr lang="en-US" sz="4800" dirty="0" smtClean="0"/>
              <a:t>Optimize Switch Box Topology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 Work – Switch Box Topologies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9248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Tri-state Inverter (TSI)</a:t>
            </a:r>
          </a:p>
          <a:p>
            <a:endParaRPr lang="en-US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1161" y="2165131"/>
            <a:ext cx="3041533" cy="38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 Work – Switch Box Topologies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9248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Transmission Gate (TX)           Pass Gate (PG)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Question: Which of these choices is best?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3918" y="2259724"/>
            <a:ext cx="2931565" cy="131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4089" y="2165130"/>
            <a:ext cx="2346270" cy="276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924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High Performance vs. Low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924800" cy="441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Pass Gates w/ Dual-VDD Implementation</a:t>
            </a:r>
          </a:p>
          <a:p>
            <a:r>
              <a:rPr lang="en-US" dirty="0" smtClean="0"/>
              <a:t>Lower Delay in Sub- &amp; Super-VT</a:t>
            </a:r>
          </a:p>
          <a:p>
            <a:pPr lvl="1"/>
            <a:r>
              <a:rPr lang="en-US" sz="2400" dirty="0" smtClean="0"/>
              <a:t>Better for High-Performance Applications</a:t>
            </a:r>
          </a:p>
          <a:p>
            <a:pPr lvl="1"/>
            <a:endParaRPr lang="en-US" sz="2400" dirty="0" smtClean="0"/>
          </a:p>
          <a:p>
            <a:pPr>
              <a:buNone/>
            </a:pPr>
            <a:r>
              <a:rPr lang="en-US" sz="3200" dirty="0" smtClean="0"/>
              <a:t>Transmission Gates</a:t>
            </a:r>
          </a:p>
          <a:p>
            <a:r>
              <a:rPr lang="en-US" dirty="0" smtClean="0"/>
              <a:t>Lower Energy in Sub- and Super-VT</a:t>
            </a:r>
          </a:p>
          <a:p>
            <a:pPr lvl="1"/>
            <a:r>
              <a:rPr lang="en-US" sz="2400" dirty="0" smtClean="0"/>
              <a:t>Better for Low-Energy Applications</a:t>
            </a:r>
          </a:p>
          <a:p>
            <a:pPr lvl="1"/>
            <a:endParaRPr lang="en-US" sz="2400" dirty="0" smtClean="0"/>
          </a:p>
          <a:p>
            <a:pPr>
              <a:buNone/>
            </a:pPr>
            <a:endParaRPr lang="en-US" sz="3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Methodology</a:t>
            </a:r>
          </a:p>
          <a:p>
            <a:pPr lvl="1"/>
            <a:r>
              <a:rPr lang="en-US" dirty="0" smtClean="0"/>
              <a:t>Test Circuits</a:t>
            </a:r>
          </a:p>
          <a:p>
            <a:pPr lvl="1"/>
            <a:r>
              <a:rPr lang="en-US" dirty="0" smtClean="0"/>
              <a:t>Qualifications/Assumptions</a:t>
            </a:r>
          </a:p>
          <a:p>
            <a:r>
              <a:rPr lang="en-US" dirty="0" smtClean="0"/>
              <a:t>Comparison of switches w/ Single VDD scheme</a:t>
            </a:r>
          </a:p>
          <a:p>
            <a:r>
              <a:rPr lang="en-US" dirty="0" smtClean="0"/>
              <a:t>Comparison w/ Dual VDD scheme</a:t>
            </a:r>
          </a:p>
          <a:p>
            <a:r>
              <a:rPr lang="en-US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5214</TotalTime>
  <Words>568</Words>
  <Application>Microsoft Office PowerPoint</Application>
  <PresentationFormat>On-screen Show (4:3)</PresentationFormat>
  <Paragraphs>194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Thermal</vt:lpstr>
      <vt:lpstr>Finding the Optimal Switch Box Topology for an FPGA Interconnect</vt:lpstr>
      <vt:lpstr>FPGA</vt:lpstr>
      <vt:lpstr>FPGA Interconnect</vt:lpstr>
      <vt:lpstr>Why FPGAs?</vt:lpstr>
      <vt:lpstr>Interconnect – The Problem</vt:lpstr>
      <vt:lpstr>Prior Work – Switch Box Topologies</vt:lpstr>
      <vt:lpstr>Prior Work – Switch Box Topologies</vt:lpstr>
      <vt:lpstr>High Performance vs. Low Energy</vt:lpstr>
      <vt:lpstr>Outline</vt:lpstr>
      <vt:lpstr>Test Circuit</vt:lpstr>
      <vt:lpstr>Qualifications</vt:lpstr>
      <vt:lpstr>Signal Propagation in  FPGA Interconnect</vt:lpstr>
      <vt:lpstr>Signal Propagation in  FPGA Interconnect</vt:lpstr>
      <vt:lpstr>Signal Propagation in  FPGA Interconnect</vt:lpstr>
      <vt:lpstr>Signal Propagation in  FPGA Interconnect</vt:lpstr>
      <vt:lpstr>Current Draw in  FPGA Interconnect</vt:lpstr>
      <vt:lpstr>Current Draw in  FPGA Interconnect</vt:lpstr>
      <vt:lpstr>Current Draw in  FPGA Interconnect</vt:lpstr>
      <vt:lpstr>Current Draw in  FPGA Interconnect</vt:lpstr>
      <vt:lpstr>E-D Curves for Switches</vt:lpstr>
      <vt:lpstr>Why are PGs so bad?</vt:lpstr>
      <vt:lpstr>Effect of Changing VDDc - PGs</vt:lpstr>
      <vt:lpstr>E-D Curves Revisited</vt:lpstr>
      <vt:lpstr>Current Drawn Revisited</vt:lpstr>
      <vt:lpstr>Current Drawn Revisited</vt:lpstr>
      <vt:lpstr>Conclusions</vt:lpstr>
      <vt:lpstr>Further Study</vt:lpstr>
      <vt:lpstr>References</vt:lpstr>
      <vt:lpstr>Thank you!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Seyi Ayorinde</cp:lastModifiedBy>
  <cp:revision>144</cp:revision>
  <cp:lastPrinted>2011-09-12T21:41:37Z</cp:lastPrinted>
  <dcterms:created xsi:type="dcterms:W3CDTF">2011-09-07T13:46:59Z</dcterms:created>
  <dcterms:modified xsi:type="dcterms:W3CDTF">2011-12-06T15:39:00Z</dcterms:modified>
</cp:coreProperties>
</file>